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FAF5538-47A4-46D4-A594-5FBA63C5E93A}" type="datetimeFigureOut">
              <a:rPr lang="ar-IQ" smtClean="0"/>
              <a:t>05/03/1441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38EA78-1A07-41A9-92C2-11F7F218BF27}" type="slidenum">
              <a:rPr lang="ar-IQ" smtClean="0"/>
              <a:t>‹#›</a:t>
            </a:fld>
            <a:endParaRPr lang="ar-IQ"/>
          </a:p>
        </p:txBody>
      </p:sp>
    </p:spTree>
    <p:extLst>
      <p:ext uri="{BB962C8B-B14F-4D97-AF65-F5344CB8AC3E}">
        <p14:creationId xmlns:p14="http://schemas.microsoft.com/office/powerpoint/2010/main" val="423128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FAF5538-47A4-46D4-A594-5FBA63C5E93A}" type="datetimeFigureOut">
              <a:rPr lang="ar-IQ" smtClean="0"/>
              <a:t>05/03/1441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38EA78-1A07-41A9-92C2-11F7F218BF27}" type="slidenum">
              <a:rPr lang="ar-IQ" smtClean="0"/>
              <a:t>‹#›</a:t>
            </a:fld>
            <a:endParaRPr lang="ar-IQ"/>
          </a:p>
        </p:txBody>
      </p:sp>
    </p:spTree>
    <p:extLst>
      <p:ext uri="{BB962C8B-B14F-4D97-AF65-F5344CB8AC3E}">
        <p14:creationId xmlns:p14="http://schemas.microsoft.com/office/powerpoint/2010/main" val="421266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FAF5538-47A4-46D4-A594-5FBA63C5E93A}" type="datetimeFigureOut">
              <a:rPr lang="ar-IQ" smtClean="0"/>
              <a:t>05/03/1441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38EA78-1A07-41A9-92C2-11F7F218BF27}" type="slidenum">
              <a:rPr lang="ar-IQ" smtClean="0"/>
              <a:t>‹#›</a:t>
            </a:fld>
            <a:endParaRPr lang="ar-IQ"/>
          </a:p>
        </p:txBody>
      </p:sp>
    </p:spTree>
    <p:extLst>
      <p:ext uri="{BB962C8B-B14F-4D97-AF65-F5344CB8AC3E}">
        <p14:creationId xmlns:p14="http://schemas.microsoft.com/office/powerpoint/2010/main" val="2478372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FAF5538-47A4-46D4-A594-5FBA63C5E93A}" type="datetimeFigureOut">
              <a:rPr lang="ar-IQ" smtClean="0"/>
              <a:t>05/03/1441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38EA78-1A07-41A9-92C2-11F7F218BF27}" type="slidenum">
              <a:rPr lang="ar-IQ" smtClean="0"/>
              <a:t>‹#›</a:t>
            </a:fld>
            <a:endParaRPr lang="ar-IQ"/>
          </a:p>
        </p:txBody>
      </p:sp>
    </p:spTree>
    <p:extLst>
      <p:ext uri="{BB962C8B-B14F-4D97-AF65-F5344CB8AC3E}">
        <p14:creationId xmlns:p14="http://schemas.microsoft.com/office/powerpoint/2010/main" val="5257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FAF5538-47A4-46D4-A594-5FBA63C5E93A}" type="datetimeFigureOut">
              <a:rPr lang="ar-IQ" smtClean="0"/>
              <a:t>05/03/1441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F38EA78-1A07-41A9-92C2-11F7F218BF27}" type="slidenum">
              <a:rPr lang="ar-IQ" smtClean="0"/>
              <a:t>‹#›</a:t>
            </a:fld>
            <a:endParaRPr lang="ar-IQ"/>
          </a:p>
        </p:txBody>
      </p:sp>
    </p:spTree>
    <p:extLst>
      <p:ext uri="{BB962C8B-B14F-4D97-AF65-F5344CB8AC3E}">
        <p14:creationId xmlns:p14="http://schemas.microsoft.com/office/powerpoint/2010/main" val="2532544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FAF5538-47A4-46D4-A594-5FBA63C5E93A}" type="datetimeFigureOut">
              <a:rPr lang="ar-IQ" smtClean="0"/>
              <a:t>05/03/1441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F38EA78-1A07-41A9-92C2-11F7F218BF27}" type="slidenum">
              <a:rPr lang="ar-IQ" smtClean="0"/>
              <a:t>‹#›</a:t>
            </a:fld>
            <a:endParaRPr lang="ar-IQ"/>
          </a:p>
        </p:txBody>
      </p:sp>
    </p:spTree>
    <p:extLst>
      <p:ext uri="{BB962C8B-B14F-4D97-AF65-F5344CB8AC3E}">
        <p14:creationId xmlns:p14="http://schemas.microsoft.com/office/powerpoint/2010/main" val="44643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FAF5538-47A4-46D4-A594-5FBA63C5E93A}" type="datetimeFigureOut">
              <a:rPr lang="ar-IQ" smtClean="0"/>
              <a:t>05/03/1441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F38EA78-1A07-41A9-92C2-11F7F218BF27}" type="slidenum">
              <a:rPr lang="ar-IQ" smtClean="0"/>
              <a:t>‹#›</a:t>
            </a:fld>
            <a:endParaRPr lang="ar-IQ"/>
          </a:p>
        </p:txBody>
      </p:sp>
    </p:spTree>
    <p:extLst>
      <p:ext uri="{BB962C8B-B14F-4D97-AF65-F5344CB8AC3E}">
        <p14:creationId xmlns:p14="http://schemas.microsoft.com/office/powerpoint/2010/main" val="94530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FAF5538-47A4-46D4-A594-5FBA63C5E93A}" type="datetimeFigureOut">
              <a:rPr lang="ar-IQ" smtClean="0"/>
              <a:t>05/03/1441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F38EA78-1A07-41A9-92C2-11F7F218BF27}" type="slidenum">
              <a:rPr lang="ar-IQ" smtClean="0"/>
              <a:t>‹#›</a:t>
            </a:fld>
            <a:endParaRPr lang="ar-IQ"/>
          </a:p>
        </p:txBody>
      </p:sp>
    </p:spTree>
    <p:extLst>
      <p:ext uri="{BB962C8B-B14F-4D97-AF65-F5344CB8AC3E}">
        <p14:creationId xmlns:p14="http://schemas.microsoft.com/office/powerpoint/2010/main" val="352995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FAF5538-47A4-46D4-A594-5FBA63C5E93A}" type="datetimeFigureOut">
              <a:rPr lang="ar-IQ" smtClean="0"/>
              <a:t>05/03/1441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F38EA78-1A07-41A9-92C2-11F7F218BF27}" type="slidenum">
              <a:rPr lang="ar-IQ" smtClean="0"/>
              <a:t>‹#›</a:t>
            </a:fld>
            <a:endParaRPr lang="ar-IQ"/>
          </a:p>
        </p:txBody>
      </p:sp>
    </p:spTree>
    <p:extLst>
      <p:ext uri="{BB962C8B-B14F-4D97-AF65-F5344CB8AC3E}">
        <p14:creationId xmlns:p14="http://schemas.microsoft.com/office/powerpoint/2010/main" val="423914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FAF5538-47A4-46D4-A594-5FBA63C5E93A}" type="datetimeFigureOut">
              <a:rPr lang="ar-IQ" smtClean="0"/>
              <a:t>05/03/1441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F38EA78-1A07-41A9-92C2-11F7F218BF27}" type="slidenum">
              <a:rPr lang="ar-IQ" smtClean="0"/>
              <a:t>‹#›</a:t>
            </a:fld>
            <a:endParaRPr lang="ar-IQ"/>
          </a:p>
        </p:txBody>
      </p:sp>
    </p:spTree>
    <p:extLst>
      <p:ext uri="{BB962C8B-B14F-4D97-AF65-F5344CB8AC3E}">
        <p14:creationId xmlns:p14="http://schemas.microsoft.com/office/powerpoint/2010/main" val="428796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FAF5538-47A4-46D4-A594-5FBA63C5E93A}" type="datetimeFigureOut">
              <a:rPr lang="ar-IQ" smtClean="0"/>
              <a:t>05/03/1441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F38EA78-1A07-41A9-92C2-11F7F218BF27}" type="slidenum">
              <a:rPr lang="ar-IQ" smtClean="0"/>
              <a:t>‹#›</a:t>
            </a:fld>
            <a:endParaRPr lang="ar-IQ"/>
          </a:p>
        </p:txBody>
      </p:sp>
    </p:spTree>
    <p:extLst>
      <p:ext uri="{BB962C8B-B14F-4D97-AF65-F5344CB8AC3E}">
        <p14:creationId xmlns:p14="http://schemas.microsoft.com/office/powerpoint/2010/main" val="72864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FAF5538-47A4-46D4-A594-5FBA63C5E93A}" type="datetimeFigureOut">
              <a:rPr lang="ar-IQ" smtClean="0"/>
              <a:t>05/03/1441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F38EA78-1A07-41A9-92C2-11F7F218BF27}" type="slidenum">
              <a:rPr lang="ar-IQ" smtClean="0"/>
              <a:t>‹#›</a:t>
            </a:fld>
            <a:endParaRPr lang="ar-IQ"/>
          </a:p>
        </p:txBody>
      </p:sp>
    </p:spTree>
    <p:extLst>
      <p:ext uri="{BB962C8B-B14F-4D97-AF65-F5344CB8AC3E}">
        <p14:creationId xmlns:p14="http://schemas.microsoft.com/office/powerpoint/2010/main" val="1650671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Intellectual Property Rights</a:t>
            </a:r>
            <a:endParaRPr lang="en-US" dirty="0"/>
          </a:p>
        </p:txBody>
      </p:sp>
      <p:sp>
        <p:nvSpPr>
          <p:cNvPr id="3" name="عنوان فرعي 2"/>
          <p:cNvSpPr>
            <a:spLocks noGrp="1"/>
          </p:cNvSpPr>
          <p:nvPr>
            <p:ph type="subTitle" idx="1"/>
          </p:nvPr>
        </p:nvSpPr>
        <p:spPr/>
        <p:txBody>
          <a:bodyPr>
            <a:normAutofit fontScale="85000" lnSpcReduction="20000"/>
          </a:bodyPr>
          <a:lstStyle/>
          <a:p>
            <a:r>
              <a:rPr lang="en-US" dirty="0" smtClean="0"/>
              <a:t>- </a:t>
            </a:r>
            <a:r>
              <a:rPr lang="en-US" dirty="0"/>
              <a:t>Software ownership rights</a:t>
            </a:r>
          </a:p>
          <a:p>
            <a:r>
              <a:rPr lang="en-US" dirty="0"/>
              <a:t> - Software Ownership Terms</a:t>
            </a:r>
          </a:p>
          <a:p>
            <a:r>
              <a:rPr lang="en-US" dirty="0"/>
              <a:t> - Software licenses</a:t>
            </a:r>
          </a:p>
          <a:p>
            <a:r>
              <a:rPr lang="en-US" dirty="0"/>
              <a:t> - types of software licenses</a:t>
            </a:r>
          </a:p>
          <a:p>
            <a:endParaRPr lang="ar-IQ" dirty="0"/>
          </a:p>
        </p:txBody>
      </p:sp>
    </p:spTree>
    <p:extLst>
      <p:ext uri="{BB962C8B-B14F-4D97-AF65-F5344CB8AC3E}">
        <p14:creationId xmlns:p14="http://schemas.microsoft.com/office/powerpoint/2010/main" val="106449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Software Ownership Terms:</a:t>
            </a:r>
            <a:endParaRPr lang="en-US" dirty="0"/>
          </a:p>
        </p:txBody>
      </p:sp>
      <p:sp>
        <p:nvSpPr>
          <p:cNvPr id="3" name="عنصر نائب للمحتوى 2"/>
          <p:cNvSpPr>
            <a:spLocks noGrp="1"/>
          </p:cNvSpPr>
          <p:nvPr>
            <p:ph idx="1"/>
          </p:nvPr>
        </p:nvSpPr>
        <p:spPr/>
        <p:txBody>
          <a:bodyPr>
            <a:normAutofit fontScale="85000" lnSpcReduction="10000"/>
          </a:bodyPr>
          <a:lstStyle/>
          <a:p>
            <a:pPr marL="0" indent="0" algn="l">
              <a:buNone/>
            </a:pPr>
            <a:r>
              <a:rPr lang="en-US" dirty="0" smtClean="0"/>
              <a:t>1</a:t>
            </a:r>
            <a:r>
              <a:rPr lang="en-US" dirty="0"/>
              <a:t>. Copy the programming disks to be used as backup copies when the original disks are damaged only.  </a:t>
            </a:r>
          </a:p>
          <a:p>
            <a:pPr marL="0" indent="0" algn="l">
              <a:buNone/>
            </a:pPr>
            <a:r>
              <a:rPr lang="en-US" dirty="0" smtClean="0"/>
              <a:t>2</a:t>
            </a:r>
            <a:r>
              <a:rPr lang="en-US" dirty="0"/>
              <a:t>. Not using the software in a computer network without the consent of the producer according to the conditions of the license.</a:t>
            </a:r>
          </a:p>
          <a:p>
            <a:pPr marL="0" indent="0" algn="l">
              <a:buNone/>
            </a:pPr>
            <a:r>
              <a:rPr lang="en-US" dirty="0" smtClean="0"/>
              <a:t>3</a:t>
            </a:r>
            <a:r>
              <a:rPr lang="en-US" dirty="0"/>
              <a:t>. Protecting this code from viruses that is caused by sharing or lending.</a:t>
            </a:r>
          </a:p>
          <a:p>
            <a:pPr marL="0" indent="0" algn="l">
              <a:buNone/>
            </a:pPr>
            <a:r>
              <a:rPr lang="en-US" dirty="0" smtClean="0"/>
              <a:t>4</a:t>
            </a:r>
            <a:r>
              <a:rPr lang="en-US" dirty="0"/>
              <a:t>. Not to commit piracy to illegally copy programs and then sell and distribute them.</a:t>
            </a:r>
          </a:p>
          <a:p>
            <a:pPr marL="0" indent="0" algn="l">
              <a:buNone/>
            </a:pPr>
            <a:r>
              <a:rPr lang="en-US" dirty="0" smtClean="0"/>
              <a:t>5</a:t>
            </a:r>
            <a:r>
              <a:rPr lang="en-US" dirty="0"/>
              <a:t>. These terms apply to commercial and free software.</a:t>
            </a:r>
          </a:p>
          <a:p>
            <a:endParaRPr lang="en-US" dirty="0"/>
          </a:p>
        </p:txBody>
      </p:sp>
    </p:spTree>
    <p:extLst>
      <p:ext uri="{BB962C8B-B14F-4D97-AF65-F5344CB8AC3E}">
        <p14:creationId xmlns:p14="http://schemas.microsoft.com/office/powerpoint/2010/main" val="2291786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Software licenses</a:t>
            </a:r>
            <a:br>
              <a:rPr lang="en-US" dirty="0" smtClean="0"/>
            </a:br>
            <a:endParaRPr lang="ar-IQ" dirty="0"/>
          </a:p>
        </p:txBody>
      </p:sp>
      <p:sp>
        <p:nvSpPr>
          <p:cNvPr id="3" name="عنصر نائب للمحتوى 2"/>
          <p:cNvSpPr>
            <a:spLocks noGrp="1"/>
          </p:cNvSpPr>
          <p:nvPr>
            <p:ph idx="1"/>
          </p:nvPr>
        </p:nvSpPr>
        <p:spPr/>
        <p:txBody>
          <a:bodyPr>
            <a:normAutofit lnSpcReduction="10000"/>
          </a:bodyPr>
          <a:lstStyle/>
          <a:p>
            <a:pPr marL="0" indent="0" algn="l">
              <a:buNone/>
            </a:pPr>
            <a:r>
              <a:rPr lang="en-US" dirty="0" smtClean="0"/>
              <a:t>What </a:t>
            </a:r>
            <a:r>
              <a:rPr lang="en-US" dirty="0"/>
              <a:t>do software licenses mean?</a:t>
            </a:r>
          </a:p>
          <a:p>
            <a:pPr marL="0" indent="0" algn="l">
              <a:buNone/>
            </a:pPr>
            <a:r>
              <a:rPr lang="en-US" dirty="0"/>
              <a:t>Software Licenses:  is to obtain a license to use such software and not to acquire its own rights and this license has terms that should be respected and adhered to.   These terms are called terms of use and are usually written on the external enclosure, documenting the software or appear on the screen at the start of the download.</a:t>
            </a:r>
          </a:p>
          <a:p>
            <a:endParaRPr lang="ar-IQ" dirty="0"/>
          </a:p>
        </p:txBody>
      </p:sp>
    </p:spTree>
    <p:extLst>
      <p:ext uri="{BB962C8B-B14F-4D97-AF65-F5344CB8AC3E}">
        <p14:creationId xmlns:p14="http://schemas.microsoft.com/office/powerpoint/2010/main" val="49769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Types of software licenses</a:t>
            </a:r>
            <a:br>
              <a:rPr lang="en-US" dirty="0" smtClean="0"/>
            </a:br>
            <a:endParaRPr lang="ar-IQ" dirty="0"/>
          </a:p>
        </p:txBody>
      </p:sp>
      <p:sp>
        <p:nvSpPr>
          <p:cNvPr id="3" name="عنصر نائب للمحتوى 2"/>
          <p:cNvSpPr>
            <a:spLocks noGrp="1"/>
          </p:cNvSpPr>
          <p:nvPr>
            <p:ph idx="1"/>
          </p:nvPr>
        </p:nvSpPr>
        <p:spPr/>
        <p:txBody>
          <a:bodyPr>
            <a:normAutofit lnSpcReduction="10000"/>
          </a:bodyPr>
          <a:lstStyle/>
          <a:p>
            <a:pPr marL="0" indent="0" algn="l">
              <a:buNone/>
            </a:pPr>
            <a:r>
              <a:rPr lang="en-US" dirty="0" smtClean="0"/>
              <a:t>• </a:t>
            </a:r>
            <a:r>
              <a:rPr lang="en-US" dirty="0"/>
              <a:t>What are the types of software </a:t>
            </a:r>
            <a:r>
              <a:rPr lang="en-US" dirty="0" smtClean="0"/>
              <a:t>licenses?</a:t>
            </a:r>
          </a:p>
          <a:p>
            <a:pPr marL="0" indent="0" algn="l">
              <a:buNone/>
            </a:pPr>
            <a:r>
              <a:rPr lang="en-US" dirty="0" smtClean="0"/>
              <a:t>There are two types of software licenses:</a:t>
            </a:r>
          </a:p>
          <a:p>
            <a:pPr marL="0" indent="0" algn="l">
              <a:buNone/>
            </a:pPr>
            <a:r>
              <a:rPr lang="en-US" dirty="0" smtClean="0"/>
              <a:t>1. </a:t>
            </a:r>
            <a:r>
              <a:rPr lang="en-US" dirty="0"/>
              <a:t>Single Use License: This license means the download and use of this software on one computer only by the purchaser of this software.</a:t>
            </a:r>
          </a:p>
          <a:p>
            <a:pPr marL="0" indent="0" algn="l">
              <a:buNone/>
            </a:pPr>
            <a:r>
              <a:rPr lang="en-US" dirty="0" smtClean="0"/>
              <a:t>2</a:t>
            </a:r>
            <a:r>
              <a:rPr lang="en-US" dirty="0"/>
              <a:t>. Multiple use license: Here you can download and use this software on several devices whose number is determined in the license.</a:t>
            </a:r>
          </a:p>
          <a:p>
            <a:endParaRPr lang="ar-IQ" dirty="0"/>
          </a:p>
        </p:txBody>
      </p:sp>
    </p:spTree>
    <p:extLst>
      <p:ext uri="{BB962C8B-B14F-4D97-AF65-F5344CB8AC3E}">
        <p14:creationId xmlns:p14="http://schemas.microsoft.com/office/powerpoint/2010/main" val="2640258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Intellectual Property Rights</a:t>
            </a:r>
            <a:br>
              <a:rPr lang="en-US" dirty="0" smtClean="0"/>
            </a:br>
            <a:endParaRPr lang="ar-IQ" dirty="0"/>
          </a:p>
        </p:txBody>
      </p:sp>
      <p:sp>
        <p:nvSpPr>
          <p:cNvPr id="3" name="عنصر نائب للمحتوى 2"/>
          <p:cNvSpPr>
            <a:spLocks noGrp="1"/>
          </p:cNvSpPr>
          <p:nvPr>
            <p:ph idx="1"/>
          </p:nvPr>
        </p:nvSpPr>
        <p:spPr/>
        <p:txBody>
          <a:bodyPr>
            <a:normAutofit/>
          </a:bodyPr>
          <a:lstStyle/>
          <a:p>
            <a:pPr marL="0" indent="0" algn="l">
              <a:buNone/>
            </a:pPr>
            <a:r>
              <a:rPr lang="en-US" dirty="0" smtClean="0"/>
              <a:t>What </a:t>
            </a:r>
            <a:r>
              <a:rPr lang="en-US" dirty="0"/>
              <a:t>Is Intellectual Property?</a:t>
            </a:r>
          </a:p>
          <a:p>
            <a:pPr marL="0" indent="0" algn="l">
              <a:buNone/>
            </a:pPr>
            <a:r>
              <a:rPr lang="en-US" dirty="0"/>
              <a:t>           The term IP is used to describe the unique creation of the human mind which has commercial value. Examples of intellectual property include poems, photographs, songs, plays, books, paintings, sculptures, films, logos,  designs, perfumes, recipes and computer programs.</a:t>
            </a:r>
          </a:p>
          <a:p>
            <a:endParaRPr lang="ar-IQ" dirty="0"/>
          </a:p>
        </p:txBody>
      </p:sp>
    </p:spTree>
    <p:extLst>
      <p:ext uri="{BB962C8B-B14F-4D97-AF65-F5344CB8AC3E}">
        <p14:creationId xmlns:p14="http://schemas.microsoft.com/office/powerpoint/2010/main" val="674144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Intellectual Property Rights</a:t>
            </a:r>
            <a:br>
              <a:rPr lang="en-US" dirty="0" smtClean="0"/>
            </a:br>
            <a:endParaRPr lang="ar-IQ" dirty="0"/>
          </a:p>
        </p:txBody>
      </p:sp>
      <p:sp>
        <p:nvSpPr>
          <p:cNvPr id="3" name="عنصر نائب للمحتوى 2"/>
          <p:cNvSpPr>
            <a:spLocks noGrp="1"/>
          </p:cNvSpPr>
          <p:nvPr>
            <p:ph idx="1"/>
          </p:nvPr>
        </p:nvSpPr>
        <p:spPr/>
        <p:txBody>
          <a:bodyPr>
            <a:normAutofit fontScale="77500" lnSpcReduction="20000"/>
          </a:bodyPr>
          <a:lstStyle/>
          <a:p>
            <a:pPr marL="0" indent="0" algn="l">
              <a:buNone/>
            </a:pPr>
            <a:r>
              <a:rPr lang="en-US" dirty="0" smtClean="0"/>
              <a:t>Comments</a:t>
            </a:r>
            <a:r>
              <a:rPr lang="en-US" dirty="0"/>
              <a:t>:</a:t>
            </a:r>
          </a:p>
          <a:p>
            <a:pPr marL="0" indent="0" algn="l">
              <a:buNone/>
            </a:pPr>
            <a:r>
              <a:rPr lang="en-US" dirty="0"/>
              <a:t>1. John Locke holds that when people remove something from Nature through their own labor, they have mixed their labor with it, and therefore they have a property right in that object.</a:t>
            </a:r>
          </a:p>
          <a:p>
            <a:pPr marL="0" indent="0" algn="l">
              <a:buNone/>
            </a:pPr>
            <a:r>
              <a:rPr lang="en-US" dirty="0" smtClean="0"/>
              <a:t>2.If </a:t>
            </a:r>
            <a:r>
              <a:rPr lang="en-US" dirty="0"/>
              <a:t>more than two people create the identical intellectual property, there is only one instance of that property, not two, meaning both people cannot claim full rights to that property. Copying an intellectual property is different from stealing a physical property. Perfect copies can be made of objects embodying an intellectual property. When this happens, the original owner has lost exclusive control over use of the property, even though he or she still has the original article.</a:t>
            </a:r>
          </a:p>
          <a:p>
            <a:endParaRPr lang="ar-IQ" dirty="0"/>
          </a:p>
        </p:txBody>
      </p:sp>
    </p:spTree>
    <p:extLst>
      <p:ext uri="{BB962C8B-B14F-4D97-AF65-F5344CB8AC3E}">
        <p14:creationId xmlns:p14="http://schemas.microsoft.com/office/powerpoint/2010/main" val="273542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Intellectual Property Rights</a:t>
            </a:r>
            <a:br>
              <a:rPr lang="en-US" dirty="0" smtClean="0"/>
            </a:br>
            <a:endParaRPr lang="ar-IQ" dirty="0"/>
          </a:p>
        </p:txBody>
      </p:sp>
      <p:sp>
        <p:nvSpPr>
          <p:cNvPr id="3" name="عنصر نائب للمحتوى 2"/>
          <p:cNvSpPr>
            <a:spLocks noGrp="1"/>
          </p:cNvSpPr>
          <p:nvPr>
            <p:ph idx="1"/>
          </p:nvPr>
        </p:nvSpPr>
        <p:spPr/>
        <p:txBody>
          <a:bodyPr>
            <a:normAutofit fontScale="85000" lnSpcReduction="20000"/>
          </a:bodyPr>
          <a:lstStyle/>
          <a:p>
            <a:pPr marL="0" indent="0" algn="l">
              <a:buNone/>
            </a:pPr>
            <a:r>
              <a:rPr lang="en-US" dirty="0" smtClean="0"/>
              <a:t>3.An </a:t>
            </a:r>
            <a:r>
              <a:rPr lang="en-US" dirty="0"/>
              <a:t>individual or firm in the United States may protect intellectual property through trade secrets, trademarks, service marks, patents, and copyrights.</a:t>
            </a:r>
          </a:p>
          <a:p>
            <a:pPr marL="0" indent="0" algn="l">
              <a:buNone/>
            </a:pPr>
            <a:r>
              <a:rPr lang="en-US" dirty="0" smtClean="0"/>
              <a:t>4.A </a:t>
            </a:r>
            <a:r>
              <a:rPr lang="en-US" dirty="0"/>
              <a:t>trademark is a word, symbol, picture, sound, color, or smell used to identify a product. It is good when a company’s trademark becomes well known to the public. Examples of trademarks are Kleenex, McDonald’s Golden Arches, and Advil. Your college or university’s logo is most likely trademarked. A trade secret is a piece of intellectual property that is kept confidential. Examples of trade secrets are formulas, processes, proprietary designs, strategic plans, and customer lists. The information loses much or all of its value if it becomes public knowledge.</a:t>
            </a:r>
          </a:p>
          <a:p>
            <a:endParaRPr lang="en-US" dirty="0"/>
          </a:p>
          <a:p>
            <a:pPr algn="l"/>
            <a:endParaRPr lang="ar-IQ" dirty="0"/>
          </a:p>
        </p:txBody>
      </p:sp>
    </p:spTree>
    <p:extLst>
      <p:ext uri="{BB962C8B-B14F-4D97-AF65-F5344CB8AC3E}">
        <p14:creationId xmlns:p14="http://schemas.microsoft.com/office/powerpoint/2010/main" val="2081978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Intellectual Property Rights</a:t>
            </a:r>
            <a:br>
              <a:rPr lang="en-US" dirty="0" smtClean="0"/>
            </a:br>
            <a:endParaRPr lang="ar-IQ" dirty="0"/>
          </a:p>
        </p:txBody>
      </p:sp>
      <p:sp>
        <p:nvSpPr>
          <p:cNvPr id="3" name="عنصر نائب للمحتوى 2"/>
          <p:cNvSpPr>
            <a:spLocks noGrp="1"/>
          </p:cNvSpPr>
          <p:nvPr>
            <p:ph idx="1"/>
          </p:nvPr>
        </p:nvSpPr>
        <p:spPr/>
        <p:txBody>
          <a:bodyPr>
            <a:normAutofit fontScale="77500" lnSpcReduction="20000"/>
          </a:bodyPr>
          <a:lstStyle/>
          <a:p>
            <a:pPr marL="0" indent="0">
              <a:buNone/>
            </a:pPr>
            <a:endParaRPr lang="en-US" dirty="0"/>
          </a:p>
          <a:p>
            <a:pPr marL="0" indent="0" algn="l">
              <a:buNone/>
            </a:pPr>
            <a:r>
              <a:rPr lang="en-US" dirty="0"/>
              <a:t>5.The advantage of a trade secret is that it does not expire. The disadvantage of a trade secret is that a company cannot prevent another company from attempting to reverse engineer the formula or process. The advantage of a patent is that the government gives the patent owner the exclusive right to the intellectual property.  The disadvantage of   a patent is that this right expires after 20 years.</a:t>
            </a:r>
          </a:p>
          <a:p>
            <a:pPr marL="0" indent="0" algn="l">
              <a:buNone/>
            </a:pPr>
            <a:r>
              <a:rPr lang="en-US" dirty="0" smtClean="0"/>
              <a:t>6.Digital </a:t>
            </a:r>
            <a:r>
              <a:rPr lang="en-US" dirty="0"/>
              <a:t>rights management refers to any of a variety of actions owners of intellectual property stored in digital form may take to protect their rights. Examples of digital rights management include encryption, digital watermarking, and making CDs copy- proof.</a:t>
            </a:r>
          </a:p>
          <a:p>
            <a:pPr marL="0" indent="0">
              <a:buNone/>
            </a:pPr>
            <a:endParaRPr lang="en-US" dirty="0"/>
          </a:p>
        </p:txBody>
      </p:sp>
    </p:spTree>
    <p:extLst>
      <p:ext uri="{BB962C8B-B14F-4D97-AF65-F5344CB8AC3E}">
        <p14:creationId xmlns:p14="http://schemas.microsoft.com/office/powerpoint/2010/main" val="1356953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Intellectual Property Rights</a:t>
            </a:r>
            <a:br>
              <a:rPr lang="en-US" dirty="0" smtClean="0"/>
            </a:br>
            <a:endParaRPr lang="ar-IQ" dirty="0"/>
          </a:p>
        </p:txBody>
      </p:sp>
      <p:sp>
        <p:nvSpPr>
          <p:cNvPr id="3" name="عنصر نائب للمحتوى 2"/>
          <p:cNvSpPr>
            <a:spLocks noGrp="1"/>
          </p:cNvSpPr>
          <p:nvPr>
            <p:ph idx="1"/>
          </p:nvPr>
        </p:nvSpPr>
        <p:spPr/>
        <p:txBody>
          <a:bodyPr>
            <a:normAutofit fontScale="85000" lnSpcReduction="20000"/>
          </a:bodyPr>
          <a:lstStyle/>
          <a:p>
            <a:pPr marL="0" indent="0" algn="just">
              <a:buNone/>
            </a:pPr>
            <a:r>
              <a:rPr lang="en-US" dirty="0"/>
              <a:t>Patents are considered an unreliable way of protecting intellectual property rights in software because the Patent Office has given out many bad software patents than cannot hold up in court.  This has happened because for decades the Patent  Office   did not give out patents on software. During this time a lot of “prior art” was being developed. Now, when a company applies for a software patent, the Patent Office may not be aware of some of the prior art. It may issue a patent even though the algorithm is not novel. Such a patent has little value. The existence of bad patents in software reduces the value of software patents in general</a:t>
            </a:r>
          </a:p>
          <a:p>
            <a:endParaRPr lang="ar-IQ" dirty="0"/>
          </a:p>
        </p:txBody>
      </p:sp>
    </p:spTree>
    <p:extLst>
      <p:ext uri="{BB962C8B-B14F-4D97-AF65-F5344CB8AC3E}">
        <p14:creationId xmlns:p14="http://schemas.microsoft.com/office/powerpoint/2010/main" val="2881442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Software ownership rights</a:t>
            </a:r>
            <a:br>
              <a:rPr lang="en-US" dirty="0" smtClean="0"/>
            </a:br>
            <a:endParaRPr lang="ar-IQ" dirty="0"/>
          </a:p>
        </p:txBody>
      </p:sp>
      <p:sp>
        <p:nvSpPr>
          <p:cNvPr id="3" name="عنصر نائب للمحتوى 2"/>
          <p:cNvSpPr>
            <a:spLocks noGrp="1"/>
          </p:cNvSpPr>
          <p:nvPr>
            <p:ph idx="1"/>
          </p:nvPr>
        </p:nvSpPr>
        <p:spPr/>
        <p:txBody>
          <a:bodyPr>
            <a:normAutofit fontScale="77500" lnSpcReduction="20000"/>
          </a:bodyPr>
          <a:lstStyle/>
          <a:p>
            <a:pPr marL="0" indent="0" algn="l">
              <a:buNone/>
            </a:pPr>
            <a:r>
              <a:rPr lang="en-US" dirty="0" smtClean="0"/>
              <a:t>First</a:t>
            </a:r>
            <a:r>
              <a:rPr lang="en-US" dirty="0"/>
              <a:t>: What is software: We can divide the software into two parts</a:t>
            </a:r>
          </a:p>
          <a:p>
            <a:pPr marL="0" indent="0" algn="l">
              <a:buNone/>
            </a:pPr>
            <a:r>
              <a:rPr lang="en-US" dirty="0"/>
              <a:t>1. General programs: which are loaded on computers to start work on them</a:t>
            </a:r>
            <a:r>
              <a:rPr lang="en-US" dirty="0" smtClean="0"/>
              <a:t>. </a:t>
            </a:r>
            <a:r>
              <a:rPr lang="en-US" dirty="0"/>
              <a:t>The operating system software through which the computer works (windows).</a:t>
            </a:r>
          </a:p>
          <a:p>
            <a:pPr marL="0" indent="0" algn="l">
              <a:buNone/>
            </a:pPr>
            <a:r>
              <a:rPr lang="en-US" dirty="0" smtClean="0"/>
              <a:t> </a:t>
            </a:r>
            <a:r>
              <a:rPr lang="en-US" dirty="0"/>
              <a:t>Software to create, design and open files, images and video on various computers.</a:t>
            </a:r>
          </a:p>
          <a:p>
            <a:pPr marL="0" indent="0" algn="l">
              <a:buNone/>
            </a:pPr>
            <a:r>
              <a:rPr lang="en-US" dirty="0"/>
              <a:t>2. Special programs: programs that are created in particular by a special request to serve a specific person or entity.</a:t>
            </a:r>
          </a:p>
          <a:p>
            <a:pPr marL="0" indent="0" algn="l">
              <a:buNone/>
            </a:pPr>
            <a:r>
              <a:rPr lang="en-US" dirty="0" smtClean="0"/>
              <a:t>These </a:t>
            </a:r>
            <a:r>
              <a:rPr lang="en-US" dirty="0"/>
              <a:t>programs serve people, companies, institutions and governmental and private </a:t>
            </a:r>
            <a:r>
              <a:rPr lang="en-US" dirty="0" smtClean="0"/>
              <a:t>bodies.</a:t>
            </a:r>
          </a:p>
          <a:p>
            <a:pPr marL="0" indent="0" algn="l">
              <a:buNone/>
            </a:pPr>
            <a:r>
              <a:rPr lang="en-US" dirty="0" smtClean="0"/>
              <a:t> Examples of these accounting programs, information systems software, websites and many more.</a:t>
            </a:r>
          </a:p>
          <a:p>
            <a:endParaRPr lang="ar-IQ" dirty="0"/>
          </a:p>
        </p:txBody>
      </p:sp>
    </p:spTree>
    <p:extLst>
      <p:ext uri="{BB962C8B-B14F-4D97-AF65-F5344CB8AC3E}">
        <p14:creationId xmlns:p14="http://schemas.microsoft.com/office/powerpoint/2010/main" val="709653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Software ownership rights</a:t>
            </a:r>
            <a:br>
              <a:rPr lang="en-US" dirty="0" smtClean="0"/>
            </a:br>
            <a:endParaRPr lang="ar-IQ" dirty="0"/>
          </a:p>
        </p:txBody>
      </p:sp>
      <p:sp>
        <p:nvSpPr>
          <p:cNvPr id="3" name="عنصر نائب للمحتوى 2"/>
          <p:cNvSpPr>
            <a:spLocks noGrp="1"/>
          </p:cNvSpPr>
          <p:nvPr>
            <p:ph idx="1"/>
          </p:nvPr>
        </p:nvSpPr>
        <p:spPr/>
        <p:txBody>
          <a:bodyPr>
            <a:normAutofit fontScale="92500" lnSpcReduction="10000"/>
          </a:bodyPr>
          <a:lstStyle/>
          <a:p>
            <a:pPr marL="0" indent="0" algn="l">
              <a:buNone/>
            </a:pPr>
            <a:r>
              <a:rPr lang="en-US" dirty="0"/>
              <a:t>•Second: What rights should be maintained for this software?</a:t>
            </a:r>
          </a:p>
          <a:p>
            <a:pPr marL="0" indent="0" algn="l">
              <a:buNone/>
            </a:pPr>
            <a:r>
              <a:rPr lang="en-US" dirty="0"/>
              <a:t>If you think a little bit, we will find that each product is created by a particular person or institution and the examples are many and we will mention, for example:</a:t>
            </a:r>
          </a:p>
          <a:p>
            <a:pPr marL="0" indent="0" algn="l">
              <a:buNone/>
            </a:pPr>
            <a:r>
              <a:rPr lang="en-US" dirty="0" smtClean="0"/>
              <a:t>1.The </a:t>
            </a:r>
            <a:r>
              <a:rPr lang="en-US" dirty="0"/>
              <a:t>rights of ownership of food products The producer has the full right to its product and no other party has the right to use or imitate the product unless it is authorized by it</a:t>
            </a:r>
          </a:p>
          <a:p>
            <a:endParaRPr lang="ar-IQ" dirty="0"/>
          </a:p>
        </p:txBody>
      </p:sp>
    </p:spTree>
    <p:extLst>
      <p:ext uri="{BB962C8B-B14F-4D97-AF65-F5344CB8AC3E}">
        <p14:creationId xmlns:p14="http://schemas.microsoft.com/office/powerpoint/2010/main" val="14598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Software ownership rights</a:t>
            </a:r>
            <a:br>
              <a:rPr lang="en-US" dirty="0" smtClean="0"/>
            </a:br>
            <a:endParaRPr lang="ar-IQ" dirty="0"/>
          </a:p>
        </p:txBody>
      </p:sp>
      <p:sp>
        <p:nvSpPr>
          <p:cNvPr id="3" name="عنصر نائب للمحتوى 2"/>
          <p:cNvSpPr>
            <a:spLocks noGrp="1"/>
          </p:cNvSpPr>
          <p:nvPr>
            <p:ph idx="1"/>
          </p:nvPr>
        </p:nvSpPr>
        <p:spPr/>
        <p:txBody>
          <a:bodyPr>
            <a:normAutofit fontScale="92500" lnSpcReduction="20000"/>
          </a:bodyPr>
          <a:lstStyle/>
          <a:p>
            <a:pPr marL="0" indent="0" algn="l">
              <a:buNone/>
            </a:pPr>
            <a:r>
              <a:rPr lang="en-US" dirty="0"/>
              <a:t>2. Copyright and printing The author of the book and the author of the book have the full right in this book and no other party may use or imitate it except with the official permission of them.</a:t>
            </a:r>
          </a:p>
          <a:p>
            <a:pPr marL="0" indent="0" algn="l">
              <a:buNone/>
            </a:pPr>
            <a:r>
              <a:rPr lang="en-US" dirty="0" smtClean="0"/>
              <a:t>3</a:t>
            </a:r>
            <a:r>
              <a:rPr lang="en-US" dirty="0"/>
              <a:t>. The person or producer of the software shall have the full right to protect their programs. No person or any other entity shall have the right to use, sell or market these programs without the authorization of the producer, and upon the acquisition of any software that must be paid and registered according to certain conditions.</a:t>
            </a:r>
          </a:p>
          <a:p>
            <a:endParaRPr lang="ar-IQ" dirty="0"/>
          </a:p>
        </p:txBody>
      </p:sp>
    </p:spTree>
    <p:extLst>
      <p:ext uri="{BB962C8B-B14F-4D97-AF65-F5344CB8AC3E}">
        <p14:creationId xmlns:p14="http://schemas.microsoft.com/office/powerpoint/2010/main" val="309810454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1127</Words>
  <Application>Microsoft Office PowerPoint</Application>
  <PresentationFormat>عرض على الشاشة (3:4)‏</PresentationFormat>
  <Paragraphs>49</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Intellectual Property Rights</vt:lpstr>
      <vt:lpstr>Intellectual Property Rights </vt:lpstr>
      <vt:lpstr>Intellectual Property Rights </vt:lpstr>
      <vt:lpstr>Intellectual Property Rights </vt:lpstr>
      <vt:lpstr>Intellectual Property Rights </vt:lpstr>
      <vt:lpstr>Intellectual Property Rights </vt:lpstr>
      <vt:lpstr>Software ownership rights </vt:lpstr>
      <vt:lpstr>Software ownership rights </vt:lpstr>
      <vt:lpstr>Software ownership rights </vt:lpstr>
      <vt:lpstr>Software Ownership Terms:</vt:lpstr>
      <vt:lpstr>Software licenses </vt:lpstr>
      <vt:lpstr>Types of software licenses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 Rights</dc:title>
  <dc:creator>DR.Ahmed Saker 2o1O</dc:creator>
  <cp:lastModifiedBy>DR.Ahmed Saker 2o1O</cp:lastModifiedBy>
  <cp:revision>13</cp:revision>
  <dcterms:created xsi:type="dcterms:W3CDTF">2019-11-02T13:10:29Z</dcterms:created>
  <dcterms:modified xsi:type="dcterms:W3CDTF">2019-11-02T13:41:38Z</dcterms:modified>
</cp:coreProperties>
</file>